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8"/>
  </p:notesMasterIdLst>
  <p:sldIdLst>
    <p:sldId id="256" r:id="rId2"/>
    <p:sldId id="257" r:id="rId3"/>
    <p:sldId id="261" r:id="rId4"/>
    <p:sldId id="271" r:id="rId5"/>
    <p:sldId id="262" r:id="rId6"/>
    <p:sldId id="270" r:id="rId7"/>
  </p:sldIdLst>
  <p:sldSz cx="9144000" cy="5143500" type="screen16x9"/>
  <p:notesSz cx="6858000" cy="9144000"/>
  <p:embeddedFontLst>
    <p:embeddedFont>
      <p:font typeface="Nanum Gothic Coding" panose="020B0604020202020204" charset="-127"/>
      <p:regular r:id="rId9"/>
      <p:bold r:id="rId10"/>
    </p:embeddedFont>
    <p:embeddedFont>
      <p:font typeface="Teko Medium" panose="020B0604020202020204" charset="0"/>
      <p:regular r:id="rId11"/>
      <p:bold r:id="rId12"/>
    </p:embeddedFont>
    <p:embeddedFont>
      <p:font typeface="Bebas Neue" panose="020B0604020202020204" charset="0"/>
      <p:regular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296EF3-6D9E-4982-A0D5-C36D0DFBFABA}">
  <a:tblStyle styleId="{D2296EF3-6D9E-4982-A0D5-C36D0DFBFA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c984e294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c984e294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75ba4a169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75ba4a169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75ba4a169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75ba4a169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75ba4a169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75ba4a169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724a2348e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724a2348e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5ba4a169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75ba4a16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369400" y="1134700"/>
            <a:ext cx="5059500" cy="21804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SzPts val="5200"/>
              <a:buNone/>
              <a:defRPr sz="8500">
                <a:latin typeface="Teko Medium"/>
                <a:ea typeface="Teko Medium"/>
                <a:cs typeface="Teko Medium"/>
                <a:sym typeface="Teko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369400" y="3687675"/>
            <a:ext cx="5059500" cy="409500"/>
          </a:xfrm>
          <a:prstGeom prst="rect">
            <a:avLst/>
          </a:prstGeom>
          <a:solidFill>
            <a:srgbClr val="E69138"/>
          </a:solidFill>
          <a:ln w="9525" cap="flat" cmpd="sng">
            <a:solidFill>
              <a:schemeClr val="lt1"/>
            </a:solidFill>
            <a:prstDash val="solid"/>
            <a:round/>
            <a:headEnd type="none" w="sm" len="sm"/>
            <a:tailEnd type="none" w="sm" len="sm"/>
          </a:ln>
          <a:effectLst>
            <a:outerShdw blurRad="114300" dist="19050" dir="540000" algn="bl" rotWithShape="0">
              <a:srgbClr val="E69138">
                <a:alpha val="50000"/>
              </a:srgb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atin typeface="Nanum Gothic Coding"/>
                <a:ea typeface="Nanum Gothic Coding"/>
                <a:cs typeface="Nanum Gothic Coding"/>
                <a:sym typeface="Nanum Gothic Coding"/>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mt="90000"/>
          </a:blip>
          <a:srcRect/>
          <a:stretch/>
        </p:blipFill>
        <p:spPr>
          <a:xfrm>
            <a:off x="0" y="0"/>
            <a:ext cx="9144000" cy="5143500"/>
          </a:xfrm>
          <a:prstGeom prst="rect">
            <a:avLst/>
          </a:prstGeom>
          <a:noFill/>
          <a:ln>
            <a:noFill/>
          </a:ln>
        </p:spPr>
      </p:pic>
      <p:sp>
        <p:nvSpPr>
          <p:cNvPr id="33" name="Google Shape;33;p7"/>
          <p:cNvSpPr txBox="1">
            <a:spLocks noGrp="1"/>
          </p:cNvSpPr>
          <p:nvPr>
            <p:ph type="title"/>
          </p:nvPr>
        </p:nvSpPr>
        <p:spPr>
          <a:xfrm>
            <a:off x="720000" y="445025"/>
            <a:ext cx="2868300" cy="1183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body" idx="1"/>
          </p:nvPr>
        </p:nvSpPr>
        <p:spPr>
          <a:xfrm>
            <a:off x="720000" y="1628225"/>
            <a:ext cx="3852000" cy="294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37" name="Google Shape;37;p8"/>
          <p:cNvSpPr txBox="1">
            <a:spLocks noGrp="1"/>
          </p:cNvSpPr>
          <p:nvPr>
            <p:ph type="title"/>
          </p:nvPr>
        </p:nvSpPr>
        <p:spPr>
          <a:xfrm>
            <a:off x="715095" y="1307112"/>
            <a:ext cx="40806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720000" y="1544125"/>
            <a:ext cx="2483700" cy="23715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44" name="Google Shape;44;p10"/>
          <p:cNvCxnSpPr>
            <a:stCxn id="45" idx="2"/>
            <a:endCxn id="43" idx="0"/>
          </p:cNvCxnSpPr>
          <p:nvPr/>
        </p:nvCxnSpPr>
        <p:spPr>
          <a:xfrm rot="-5400000" flipH="1">
            <a:off x="166050" y="-251625"/>
            <a:ext cx="1496400" cy="2095200"/>
          </a:xfrm>
          <a:prstGeom prst="bentConnector3">
            <a:avLst>
              <a:gd name="adj1" fmla="val 49998"/>
            </a:avLst>
          </a:prstGeom>
          <a:noFill/>
          <a:ln w="19050" cap="flat" cmpd="sng">
            <a:solidFill>
              <a:schemeClr val="lt1"/>
            </a:solidFill>
            <a:prstDash val="dot"/>
            <a:round/>
            <a:headEnd type="none" w="med" len="med"/>
            <a:tailEnd type="none" w="med" len="med"/>
          </a:ln>
        </p:spPr>
      </p:cxnSp>
      <p:cxnSp>
        <p:nvCxnSpPr>
          <p:cNvPr id="46" name="Google Shape;46;p10"/>
          <p:cNvCxnSpPr/>
          <p:nvPr/>
        </p:nvCxnSpPr>
        <p:spPr>
          <a:xfrm rot="5400000">
            <a:off x="551250" y="3902725"/>
            <a:ext cx="1397700" cy="1423500"/>
          </a:xfrm>
          <a:prstGeom prst="bentConnector4">
            <a:avLst>
              <a:gd name="adj1" fmla="val 44548"/>
              <a:gd name="adj2" fmla="val 116739"/>
            </a:avLst>
          </a:prstGeom>
          <a:noFill/>
          <a:ln w="19050" cap="flat" cmpd="sng">
            <a:solidFill>
              <a:schemeClr val="lt1"/>
            </a:solidFill>
            <a:prstDash val="dot"/>
            <a:round/>
            <a:headEnd type="none" w="med" len="med"/>
            <a:tailEnd type="none" w="med" len="med"/>
          </a:ln>
        </p:spPr>
      </p:cxnSp>
      <p:sp>
        <p:nvSpPr>
          <p:cNvPr id="45" name="Google Shape;45;p10"/>
          <p:cNvSpPr/>
          <p:nvPr/>
        </p:nvSpPr>
        <p:spPr>
          <a:xfrm>
            <a:off x="-361950" y="-390525"/>
            <a:ext cx="457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9"/>
        <p:cNvGrpSpPr/>
        <p:nvPr/>
      </p:nvGrpSpPr>
      <p:grpSpPr>
        <a:xfrm>
          <a:off x="0" y="0"/>
          <a:ext cx="0" cy="0"/>
          <a:chOff x="0" y="0"/>
          <a:chExt cx="0" cy="0"/>
        </a:xfrm>
      </p:grpSpPr>
      <p:pic>
        <p:nvPicPr>
          <p:cNvPr id="110" name="Google Shape;110;p23"/>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111" name="Google Shape;111;p23"/>
          <p:cNvSpPr txBox="1">
            <a:spLocks noGrp="1"/>
          </p:cNvSpPr>
          <p:nvPr>
            <p:ph type="subTitle" idx="1"/>
          </p:nvPr>
        </p:nvSpPr>
        <p:spPr>
          <a:xfrm>
            <a:off x="720000" y="2405313"/>
            <a:ext cx="2336400" cy="563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2" name="Google Shape;112;p23"/>
          <p:cNvSpPr txBox="1">
            <a:spLocks noGrp="1"/>
          </p:cNvSpPr>
          <p:nvPr>
            <p:ph type="subTitle" idx="2"/>
          </p:nvPr>
        </p:nvSpPr>
        <p:spPr>
          <a:xfrm>
            <a:off x="720000" y="3009867"/>
            <a:ext cx="2336400" cy="115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3"/>
          <p:cNvSpPr txBox="1">
            <a:spLocks noGrp="1"/>
          </p:cNvSpPr>
          <p:nvPr>
            <p:ph type="subTitle" idx="3"/>
          </p:nvPr>
        </p:nvSpPr>
        <p:spPr>
          <a:xfrm>
            <a:off x="3403800" y="3009867"/>
            <a:ext cx="2336400" cy="115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3"/>
          <p:cNvSpPr txBox="1">
            <a:spLocks noGrp="1"/>
          </p:cNvSpPr>
          <p:nvPr>
            <p:ph type="subTitle" idx="4"/>
          </p:nvPr>
        </p:nvSpPr>
        <p:spPr>
          <a:xfrm>
            <a:off x="6087600" y="3009867"/>
            <a:ext cx="2336400" cy="115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atin typeface="Teko Medium"/>
                <a:ea typeface="Teko Medium"/>
                <a:cs typeface="Teko Medium"/>
                <a:sym typeface="Teko Medium"/>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6" name="Google Shape;116;p23"/>
          <p:cNvSpPr txBox="1">
            <a:spLocks noGrp="1"/>
          </p:cNvSpPr>
          <p:nvPr>
            <p:ph type="subTitle" idx="5"/>
          </p:nvPr>
        </p:nvSpPr>
        <p:spPr>
          <a:xfrm>
            <a:off x="3403800" y="2405313"/>
            <a:ext cx="2336400" cy="563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 name="Google Shape;117;p23"/>
          <p:cNvSpPr txBox="1">
            <a:spLocks noGrp="1"/>
          </p:cNvSpPr>
          <p:nvPr>
            <p:ph type="subTitle" idx="6"/>
          </p:nvPr>
        </p:nvSpPr>
        <p:spPr>
          <a:xfrm>
            <a:off x="6087600" y="2405313"/>
            <a:ext cx="2336400" cy="563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
        <p:cNvGrpSpPr/>
        <p:nvPr/>
      </p:nvGrpSpPr>
      <p:grpSpPr>
        <a:xfrm>
          <a:off x="0" y="0"/>
          <a:ext cx="0" cy="0"/>
          <a:chOff x="0" y="0"/>
          <a:chExt cx="0" cy="0"/>
        </a:xfrm>
      </p:grpSpPr>
      <p:pic>
        <p:nvPicPr>
          <p:cNvPr id="168" name="Google Shape;168;p29"/>
          <p:cNvPicPr preferRelativeResize="0"/>
          <p:nvPr/>
        </p:nvPicPr>
        <p:blipFill rotWithShape="1">
          <a:blip r:embed="rId2">
            <a:alphaModFix/>
          </a:blip>
          <a:srcRect/>
          <a:stretch/>
        </p:blipFill>
        <p:spPr>
          <a:xfrm flipH="1">
            <a:off x="0"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30"/>
          <p:cNvPicPr preferRelativeResize="0"/>
          <p:nvPr/>
        </p:nvPicPr>
        <p:blipFill rotWithShape="1">
          <a:blip r:embed="rId2">
            <a:alphaModFix amt="80000"/>
          </a:blip>
          <a:src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1pPr>
            <a:lvl2pPr lvl="1"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2pPr>
            <a:lvl3pPr lvl="2"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3pPr>
            <a:lvl4pPr lvl="3"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4pPr>
            <a:lvl5pPr lvl="4"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5pPr>
            <a:lvl6pPr lvl="5"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6pPr>
            <a:lvl7pPr lvl="6"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7pPr>
            <a:lvl8pPr lvl="7"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8pPr>
            <a:lvl9pPr lvl="8"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1pPr>
            <a:lvl2pPr marL="914400" lvl="1"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6" r:id="rId5"/>
    <p:sldLayoutId id="2147483658" r:id="rId6"/>
    <p:sldLayoutId id="2147483669" r:id="rId7"/>
    <p:sldLayoutId id="2147483675" r:id="rId8"/>
    <p:sldLayoutId id="214748367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ctrTitle"/>
          </p:nvPr>
        </p:nvSpPr>
        <p:spPr>
          <a:xfrm>
            <a:off x="3672495" y="3534106"/>
            <a:ext cx="5327373" cy="1799894"/>
          </a:xfrm>
          <a:prstGeom prst="rect">
            <a:avLst/>
          </a:prstGeom>
        </p:spPr>
        <p:txBody>
          <a:bodyPr spcFirstLastPara="1" wrap="square" lIns="91425" tIns="91425" rIns="91425" bIns="91425" anchor="b" anchorCtr="0">
            <a:noAutofit/>
          </a:bodyPr>
          <a:lstStyle/>
          <a:p>
            <a:r>
              <a:rPr lang="es-CL" sz="1800" dirty="0" smtClean="0"/>
              <a:t/>
            </a:r>
            <a:br>
              <a:rPr lang="es-CL" sz="1800" dirty="0" smtClean="0"/>
            </a:br>
            <a:r>
              <a:rPr lang="es-CL" sz="1800" dirty="0" smtClean="0"/>
              <a:t>Profesor(a</a:t>
            </a:r>
            <a:r>
              <a:rPr lang="es-CL" sz="1800" dirty="0"/>
              <a:t>): Cecilia Valencia Godoy</a:t>
            </a:r>
            <a:br>
              <a:rPr lang="es-CL" sz="1800" dirty="0"/>
            </a:br>
            <a:r>
              <a:rPr lang="es-CL" sz="1800" dirty="0"/>
              <a:t>Fecha: 23/11/24</a:t>
            </a:r>
            <a:br>
              <a:rPr lang="es-CL" sz="1800" dirty="0"/>
            </a:br>
            <a:r>
              <a:rPr lang="es-CL" sz="1800" dirty="0"/>
              <a:t>Sección: (D-IEI-N6-P1-C1)</a:t>
            </a:r>
            <a:br>
              <a:rPr lang="es-CL" sz="1800" dirty="0"/>
            </a:br>
            <a:r>
              <a:rPr lang="es-CL" sz="1800" dirty="0"/>
              <a:t>Carrera: Ingeniería en Informática  </a:t>
            </a:r>
            <a:r>
              <a:rPr lang="es-CL" sz="2800" dirty="0"/>
              <a:t/>
            </a:r>
            <a:br>
              <a:rPr lang="es-CL" sz="2800" dirty="0"/>
            </a:br>
            <a:r>
              <a:rPr lang="es-CL" sz="2800" dirty="0" smtClean="0"/>
              <a:t/>
            </a:r>
            <a:br>
              <a:rPr lang="es-CL" sz="2800" dirty="0" smtClean="0"/>
            </a:br>
            <a:endParaRPr sz="2800" dirty="0"/>
          </a:p>
        </p:txBody>
      </p:sp>
      <p:sp>
        <p:nvSpPr>
          <p:cNvPr id="182" name="Google Shape;182;p34"/>
          <p:cNvSpPr txBox="1">
            <a:spLocks noGrp="1"/>
          </p:cNvSpPr>
          <p:nvPr>
            <p:ph type="subTitle" idx="1"/>
          </p:nvPr>
        </p:nvSpPr>
        <p:spPr>
          <a:xfrm>
            <a:off x="3435602" y="331303"/>
            <a:ext cx="5059500" cy="1225827"/>
          </a:xfrm>
          <a:prstGeom prst="rect">
            <a:avLst/>
          </a:prstGeom>
        </p:spPr>
        <p:txBody>
          <a:bodyPr spcFirstLastPara="1" wrap="square" lIns="91425" tIns="91425" rIns="91425" bIns="91425" anchor="ctr" anchorCtr="0">
            <a:noAutofit/>
          </a:bodyPr>
          <a:lstStyle/>
          <a:p>
            <a:pPr marL="0" lvl="0" indent="0"/>
            <a:r>
              <a:rPr lang="es-MX" dirty="0"/>
              <a:t>"Impacto de la Inteligencia Artificial en el Rendimiento Académico y la Preparación Profesional de los Estudiantes de Ingeniería en Informática de INACAP"</a:t>
            </a:r>
            <a:endParaRPr dirty="0"/>
          </a:p>
        </p:txBody>
      </p:sp>
      <p:pic>
        <p:nvPicPr>
          <p:cNvPr id="183" name="Google Shape;183;p34"/>
          <p:cNvPicPr preferRelativeResize="0"/>
          <p:nvPr/>
        </p:nvPicPr>
        <p:blipFill rotWithShape="1">
          <a:blip r:embed="rId3">
            <a:alphaModFix/>
          </a:blip>
          <a:srcRect r="60176"/>
          <a:stretch/>
        </p:blipFill>
        <p:spPr>
          <a:xfrm>
            <a:off x="-205875" y="0"/>
            <a:ext cx="3641477" cy="5212908"/>
          </a:xfrm>
          <a:prstGeom prst="rect">
            <a:avLst/>
          </a:prstGeom>
          <a:noFill/>
          <a:ln>
            <a:noFill/>
          </a:ln>
        </p:spPr>
      </p:pic>
      <p:sp>
        <p:nvSpPr>
          <p:cNvPr id="3" name="CuadroTexto 2"/>
          <p:cNvSpPr txBox="1"/>
          <p:nvPr/>
        </p:nvSpPr>
        <p:spPr>
          <a:xfrm>
            <a:off x="4038572" y="3085261"/>
            <a:ext cx="5218067" cy="369332"/>
          </a:xfrm>
          <a:prstGeom prst="rect">
            <a:avLst/>
          </a:prstGeom>
          <a:noFill/>
        </p:spPr>
        <p:txBody>
          <a:bodyPr wrap="square" rtlCol="0">
            <a:spAutoFit/>
          </a:bodyPr>
          <a:lstStyle/>
          <a:p>
            <a:r>
              <a:rPr lang="es-CL" sz="1800" dirty="0">
                <a:solidFill>
                  <a:srgbClr val="EFF1F1"/>
                </a:solidFill>
                <a:latin typeface="Teko Medium"/>
                <a:cs typeface="Teko Medium"/>
                <a:sym typeface="Teko Medium"/>
              </a:rPr>
              <a:t>Integrantes: Sergio Cordero – Sebastián Sandoval – Pablo Espinoza</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719999" y="-93043"/>
            <a:ext cx="7704000" cy="572700"/>
          </a:xfrm>
          <a:prstGeom prst="rect">
            <a:avLst/>
          </a:prstGeom>
        </p:spPr>
        <p:txBody>
          <a:bodyPr spcFirstLastPara="1" wrap="square" lIns="91425" tIns="91425" rIns="91425" bIns="91425" anchor="t" anchorCtr="0">
            <a:noAutofit/>
          </a:bodyPr>
          <a:lstStyle/>
          <a:p>
            <a:r>
              <a:rPr lang="es-CL" sz="2400" dirty="0"/>
              <a:t>Pregunta central: </a:t>
            </a:r>
            <a:r>
              <a:rPr lang="es-MX" sz="2400" dirty="0"/>
              <a:t>¿Cómo afecta el uso de herramientas de IA en su rendimiento académico?</a:t>
            </a:r>
            <a:r>
              <a:rPr lang="es-MX" sz="3600" dirty="0"/>
              <a:t/>
            </a:r>
            <a:br>
              <a:rPr lang="es-MX" sz="3600" dirty="0"/>
            </a:br>
            <a:endParaRPr dirty="0"/>
          </a:p>
        </p:txBody>
      </p:sp>
      <p:graphicFrame>
        <p:nvGraphicFramePr>
          <p:cNvPr id="189" name="Google Shape;189;p35"/>
          <p:cNvGraphicFramePr/>
          <p:nvPr>
            <p:extLst>
              <p:ext uri="{D42A27DB-BD31-4B8C-83A1-F6EECF244321}">
                <p14:modId xmlns:p14="http://schemas.microsoft.com/office/powerpoint/2010/main" val="2616412105"/>
              </p:ext>
            </p:extLst>
          </p:nvPr>
        </p:nvGraphicFramePr>
        <p:xfrm>
          <a:off x="949722" y="2460519"/>
          <a:ext cx="7244556" cy="2621130"/>
        </p:xfrm>
        <a:graphic>
          <a:graphicData uri="http://schemas.openxmlformats.org/drawingml/2006/table">
            <a:tbl>
              <a:tblPr>
                <a:noFill/>
                <a:tableStyleId>{D2296EF3-6D9E-4982-A0D5-C36D0DFBFABA}</a:tableStyleId>
              </a:tblPr>
              <a:tblGrid>
                <a:gridCol w="2463633">
                  <a:extLst>
                    <a:ext uri="{9D8B030D-6E8A-4147-A177-3AD203B41FA5}">
                      <a16:colId xmlns:a16="http://schemas.microsoft.com/office/drawing/2014/main" val="20000"/>
                    </a:ext>
                  </a:extLst>
                </a:gridCol>
                <a:gridCol w="4780923">
                  <a:extLst>
                    <a:ext uri="{9D8B030D-6E8A-4147-A177-3AD203B41FA5}">
                      <a16:colId xmlns:a16="http://schemas.microsoft.com/office/drawing/2014/main" val="20001"/>
                    </a:ext>
                  </a:extLst>
                </a:gridCol>
              </a:tblGrid>
              <a:tr h="413675">
                <a:tc>
                  <a:txBody>
                    <a:bodyPr/>
                    <a:lstStyle/>
                    <a:p>
                      <a:pPr marL="0" lvl="0" indent="0" algn="l" rtl="0">
                        <a:spcBef>
                          <a:spcPts val="0"/>
                        </a:spcBef>
                        <a:spcAft>
                          <a:spcPts val="0"/>
                        </a:spcAft>
                        <a:buNone/>
                      </a:pPr>
                      <a:r>
                        <a:rPr lang="en-US" sz="1100" b="1" dirty="0" err="1" smtClean="0">
                          <a:solidFill>
                            <a:schemeClr val="dk1"/>
                          </a:solidFill>
                          <a:latin typeface="Nanum Gothic Coding"/>
                          <a:ea typeface="Nanum Gothic Coding"/>
                          <a:cs typeface="Nanum Gothic Coding"/>
                          <a:sym typeface="Nanum Gothic Coding"/>
                        </a:rPr>
                        <a:t>Edad</a:t>
                      </a:r>
                      <a:r>
                        <a:rPr lang="en-US" sz="1100" b="1" dirty="0" smtClean="0">
                          <a:solidFill>
                            <a:schemeClr val="dk1"/>
                          </a:solidFill>
                          <a:latin typeface="Nanum Gothic Coding"/>
                          <a:ea typeface="Nanum Gothic Coding"/>
                          <a:cs typeface="Nanum Gothic Coding"/>
                          <a:sym typeface="Nanum Gothic Coding"/>
                        </a:rPr>
                        <a:t>:</a:t>
                      </a:r>
                    </a:p>
                  </a:txBody>
                  <a:tcPr marL="91425" marR="91425" marT="91425" marB="91425" anchor="ctr">
                    <a:lnL w="9525"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s-ES" sz="800" dirty="0" smtClean="0">
                          <a:solidFill>
                            <a:schemeClr val="dk1"/>
                          </a:solidFill>
                          <a:latin typeface="Nanum Gothic Coding"/>
                          <a:ea typeface="Nanum Gothic Coding"/>
                          <a:cs typeface="Nanum Gothic Coding"/>
                          <a:sym typeface="Nanum Gothic Coding"/>
                        </a:rPr>
                        <a:t>Predominantemente jóvenes adultos entre 18 y 25 años, aunque algunos estudiantes de Ingeniería en Informática pueden ser mayores debido a reingresos o estudios complementarios.</a:t>
                      </a: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dot"/>
                      <a:round/>
                      <a:headEnd type="none" w="sm" len="sm"/>
                      <a:tailEnd type="none" w="sm" len="sm"/>
                    </a:lnR>
                    <a:lnT w="19050" cap="flat" cmpd="sng">
                      <a:solidFill>
                        <a:schemeClr val="lt1"/>
                      </a:solidFill>
                      <a:prstDash val="dot"/>
                      <a:round/>
                      <a:headEnd type="none" w="sm" len="sm"/>
                      <a:tailEnd type="none" w="sm" len="sm"/>
                    </a:lnT>
                    <a:lnB w="19050" cap="flat" cmpd="sng">
                      <a:solidFill>
                        <a:schemeClr val="lt1"/>
                      </a:solidFill>
                      <a:prstDash val="dot"/>
                      <a:round/>
                      <a:headEnd type="none" w="sm" len="sm"/>
                      <a:tailEnd type="none" w="sm" len="sm"/>
                    </a:lnB>
                  </a:tcPr>
                </a:tc>
                <a:extLst>
                  <a:ext uri="{0D108BD9-81ED-4DB2-BD59-A6C34878D82A}">
                    <a16:rowId xmlns:a16="http://schemas.microsoft.com/office/drawing/2014/main" val="10000"/>
                  </a:ext>
                </a:extLst>
              </a:tr>
              <a:tr h="438168">
                <a:tc>
                  <a:txBody>
                    <a:bodyPr/>
                    <a:lstStyle/>
                    <a:p>
                      <a:pPr marL="0" lvl="0" indent="0" algn="l" rtl="0">
                        <a:spcBef>
                          <a:spcPts val="0"/>
                        </a:spcBef>
                        <a:spcAft>
                          <a:spcPts val="0"/>
                        </a:spcAft>
                        <a:buNone/>
                      </a:pPr>
                      <a:r>
                        <a:rPr lang="en-US" sz="1100" b="1" dirty="0" err="1" smtClean="0">
                          <a:solidFill>
                            <a:schemeClr val="dk1"/>
                          </a:solidFill>
                          <a:latin typeface="Nanum Gothic Coding"/>
                          <a:ea typeface="Nanum Gothic Coding"/>
                          <a:cs typeface="Nanum Gothic Coding"/>
                          <a:sym typeface="Nanum Gothic Coding"/>
                        </a:rPr>
                        <a:t>Ubicación</a:t>
                      </a:r>
                      <a:r>
                        <a:rPr lang="en-US" sz="1100" b="1" dirty="0" smtClean="0">
                          <a:solidFill>
                            <a:schemeClr val="dk1"/>
                          </a:solidFill>
                          <a:latin typeface="Nanum Gothic Coding"/>
                          <a:ea typeface="Nanum Gothic Coding"/>
                          <a:cs typeface="Nanum Gothic Coding"/>
                          <a:sym typeface="Nanum Gothic Coding"/>
                        </a:rPr>
                        <a:t>:</a:t>
                      </a:r>
                      <a:endParaRPr sz="1100" b="1"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s-ES" sz="800" dirty="0" smtClean="0">
                          <a:solidFill>
                            <a:schemeClr val="dk1"/>
                          </a:solidFill>
                          <a:latin typeface="Nanum Gothic Coding"/>
                          <a:ea typeface="Nanum Gothic Coding"/>
                          <a:cs typeface="Nanum Gothic Coding"/>
                          <a:sym typeface="Nanum Gothic Coding"/>
                        </a:rPr>
                        <a:t>Estudiantes matriculados en distintas sedes de INACAP a nivel nacional. Se dará prioridad a aquellas sedes con mayor representación en la carrera de Ingeniería en Informática, ubicadas en ciudades como Santiago, Concepción, Valparaíso, Temuco y Antofagasta.</a:t>
                      </a: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dot"/>
                      <a:round/>
                      <a:headEnd type="none" w="sm" len="sm"/>
                      <a:tailEnd type="none" w="sm" len="sm"/>
                    </a:lnR>
                    <a:lnT w="19050" cap="flat" cmpd="sng">
                      <a:solidFill>
                        <a:schemeClr val="lt1"/>
                      </a:solidFill>
                      <a:prstDash val="dot"/>
                      <a:round/>
                      <a:headEnd type="none" w="sm" len="sm"/>
                      <a:tailEnd type="none" w="sm" len="sm"/>
                    </a:lnT>
                    <a:lnB w="19050" cap="flat" cmpd="sng">
                      <a:solidFill>
                        <a:schemeClr val="lt1"/>
                      </a:solidFill>
                      <a:prstDash val="dot"/>
                      <a:round/>
                      <a:headEnd type="none" w="sm" len="sm"/>
                      <a:tailEnd type="none" w="sm" len="sm"/>
                    </a:lnB>
                  </a:tcPr>
                </a:tc>
                <a:extLst>
                  <a:ext uri="{0D108BD9-81ED-4DB2-BD59-A6C34878D82A}">
                    <a16:rowId xmlns:a16="http://schemas.microsoft.com/office/drawing/2014/main" val="10001"/>
                  </a:ext>
                </a:extLst>
              </a:tr>
              <a:tr h="340792">
                <a:tc>
                  <a:txBody>
                    <a:bodyPr/>
                    <a:lstStyle/>
                    <a:p>
                      <a:pPr marL="0" lvl="0" indent="0" algn="l" rtl="0">
                        <a:spcBef>
                          <a:spcPts val="0"/>
                        </a:spcBef>
                        <a:spcAft>
                          <a:spcPts val="0"/>
                        </a:spcAft>
                        <a:buNone/>
                      </a:pPr>
                      <a:r>
                        <a:rPr lang="en-US" sz="1100" b="1" dirty="0" err="1" smtClean="0">
                          <a:solidFill>
                            <a:schemeClr val="dk1"/>
                          </a:solidFill>
                          <a:latin typeface="Nanum Gothic Coding"/>
                          <a:ea typeface="Nanum Gothic Coding"/>
                          <a:cs typeface="Nanum Gothic Coding"/>
                          <a:sym typeface="Nanum Gothic Coding"/>
                        </a:rPr>
                        <a:t>Género</a:t>
                      </a:r>
                      <a:r>
                        <a:rPr lang="en-US" sz="1100" b="1" dirty="0" smtClean="0">
                          <a:solidFill>
                            <a:schemeClr val="dk1"/>
                          </a:solidFill>
                          <a:latin typeface="Nanum Gothic Coding"/>
                          <a:ea typeface="Nanum Gothic Coding"/>
                          <a:cs typeface="Nanum Gothic Coding"/>
                          <a:sym typeface="Nanum Gothic Coding"/>
                        </a:rPr>
                        <a:t>:</a:t>
                      </a:r>
                    </a:p>
                  </a:txBody>
                  <a:tcPr marL="91425" marR="91425" marT="91425" marB="91425" anchor="ctr">
                    <a:lnL w="9525"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s-ES" sz="800" dirty="0" smtClean="0">
                          <a:solidFill>
                            <a:schemeClr val="dk1"/>
                          </a:solidFill>
                          <a:latin typeface="Nanum Gothic Coding"/>
                          <a:ea typeface="Nanum Gothic Coding"/>
                          <a:cs typeface="Nanum Gothic Coding"/>
                          <a:sym typeface="Nanum Gothic Coding"/>
                        </a:rPr>
                        <a:t>Aunque tradicionalmente la carrera tiene una mayor participación masculina, existe un número creciente de mujeres interesadas en el área tecnológica.</a:t>
                      </a: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dot"/>
                      <a:round/>
                      <a:headEnd type="none" w="sm" len="sm"/>
                      <a:tailEnd type="none" w="sm" len="sm"/>
                    </a:lnR>
                    <a:lnT w="19050" cap="flat" cmpd="sng">
                      <a:solidFill>
                        <a:schemeClr val="lt1"/>
                      </a:solidFill>
                      <a:prstDash val="dot"/>
                      <a:round/>
                      <a:headEnd type="none" w="sm" len="sm"/>
                      <a:tailEnd type="none" w="sm" len="sm"/>
                    </a:lnT>
                    <a:lnB w="19050" cap="flat" cmpd="sng">
                      <a:solidFill>
                        <a:schemeClr val="lt1"/>
                      </a:solidFill>
                      <a:prstDash val="dot"/>
                      <a:round/>
                      <a:headEnd type="none" w="sm" len="sm"/>
                      <a:tailEnd type="none" w="sm" len="sm"/>
                    </a:lnB>
                  </a:tcPr>
                </a:tc>
                <a:extLst>
                  <a:ext uri="{0D108BD9-81ED-4DB2-BD59-A6C34878D82A}">
                    <a16:rowId xmlns:a16="http://schemas.microsoft.com/office/drawing/2014/main" val="10002"/>
                  </a:ext>
                </a:extLst>
              </a:tr>
              <a:tr h="438168">
                <a:tc>
                  <a:txBody>
                    <a:bodyPr/>
                    <a:lstStyle/>
                    <a:p>
                      <a:pPr marL="0" lvl="0" indent="0" algn="l" rtl="0">
                        <a:spcBef>
                          <a:spcPts val="0"/>
                        </a:spcBef>
                        <a:spcAft>
                          <a:spcPts val="0"/>
                        </a:spcAft>
                        <a:buNone/>
                      </a:pPr>
                      <a:r>
                        <a:rPr lang="es-ES" sz="1100" b="1" dirty="0" err="1" smtClean="0">
                          <a:solidFill>
                            <a:schemeClr val="dk1"/>
                          </a:solidFill>
                          <a:latin typeface="Nanum Gothic Coding"/>
                          <a:ea typeface="Nanum Gothic Coding"/>
                          <a:cs typeface="Nanum Gothic Coding"/>
                          <a:sym typeface="Nanum Gothic Coding"/>
                        </a:rPr>
                        <a:t>Ocupacion</a:t>
                      </a:r>
                      <a:r>
                        <a:rPr lang="es-ES" sz="1100" b="1" dirty="0" smtClean="0">
                          <a:solidFill>
                            <a:schemeClr val="dk1"/>
                          </a:solidFill>
                          <a:latin typeface="Nanum Gothic Coding"/>
                          <a:ea typeface="Nanum Gothic Coding"/>
                          <a:cs typeface="Nanum Gothic Coding"/>
                          <a:sym typeface="Nanum Gothic Coding"/>
                        </a:rPr>
                        <a:t>:</a:t>
                      </a:r>
                      <a:r>
                        <a:rPr lang="es-ES" sz="1100" b="1" baseline="0" dirty="0" smtClean="0">
                          <a:solidFill>
                            <a:schemeClr val="dk1"/>
                          </a:solidFill>
                          <a:latin typeface="Nanum Gothic Coding"/>
                          <a:ea typeface="Nanum Gothic Coding"/>
                          <a:cs typeface="Nanum Gothic Coding"/>
                          <a:sym typeface="Nanum Gothic Coding"/>
                        </a:rPr>
                        <a:t> </a:t>
                      </a:r>
                      <a:endParaRPr lang="en-US" sz="1100" b="1" dirty="0" smtClean="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s-ES" sz="800" dirty="0" smtClean="0">
                          <a:solidFill>
                            <a:schemeClr val="dk1"/>
                          </a:solidFill>
                          <a:latin typeface="Nanum Gothic Coding"/>
                          <a:ea typeface="Nanum Gothic Coding"/>
                          <a:cs typeface="Nanum Gothic Coding"/>
                          <a:sym typeface="Nanum Gothic Coding"/>
                        </a:rPr>
                        <a:t>Estudiantes a tiempo completo: La mayoría cursa su carrera como actividad principal.           Trabajadores y estudiantes: Algunos compatibilizan sus estudios con empleos relacionados (soporte técnico, desarrollo de software) o no relacionados.</a:t>
                      </a: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dot"/>
                      <a:round/>
                      <a:headEnd type="none" w="sm" len="sm"/>
                      <a:tailEnd type="none" w="sm" len="sm"/>
                    </a:lnR>
                    <a:lnT w="19050" cap="flat" cmpd="sng">
                      <a:solidFill>
                        <a:schemeClr val="lt1"/>
                      </a:solidFill>
                      <a:prstDash val="dot"/>
                      <a:round/>
                      <a:headEnd type="none" w="sm" len="sm"/>
                      <a:tailEnd type="none" w="sm" len="sm"/>
                    </a:lnT>
                    <a:lnB w="19050" cap="flat" cmpd="sng">
                      <a:solidFill>
                        <a:schemeClr val="lt1"/>
                      </a:solidFill>
                      <a:prstDash val="dot"/>
                      <a:round/>
                      <a:headEnd type="none" w="sm" len="sm"/>
                      <a:tailEnd type="none" w="sm" len="sm"/>
                    </a:lnB>
                  </a:tcPr>
                </a:tc>
                <a:extLst>
                  <a:ext uri="{0D108BD9-81ED-4DB2-BD59-A6C34878D82A}">
                    <a16:rowId xmlns:a16="http://schemas.microsoft.com/office/drawing/2014/main" val="10003"/>
                  </a:ext>
                </a:extLst>
              </a:tr>
              <a:tr h="279932">
                <a:tc>
                  <a:txBody>
                    <a:bodyPr/>
                    <a:lstStyle/>
                    <a:p>
                      <a:pPr marL="0" lvl="0" indent="0" algn="l" rtl="0">
                        <a:spcBef>
                          <a:spcPts val="0"/>
                        </a:spcBef>
                        <a:spcAft>
                          <a:spcPts val="0"/>
                        </a:spcAft>
                        <a:buNone/>
                      </a:pPr>
                      <a:r>
                        <a:rPr lang="en-US" sz="1100" b="1" dirty="0" err="1" smtClean="0">
                          <a:solidFill>
                            <a:schemeClr val="dk1"/>
                          </a:solidFill>
                          <a:latin typeface="Nanum Gothic Coding"/>
                          <a:ea typeface="Nanum Gothic Coding"/>
                          <a:cs typeface="Nanum Gothic Coding"/>
                          <a:sym typeface="Nanum Gothic Coding"/>
                        </a:rPr>
                        <a:t>Factores</a:t>
                      </a:r>
                      <a:r>
                        <a:rPr lang="en-US" sz="1100" b="1" dirty="0" smtClean="0">
                          <a:solidFill>
                            <a:schemeClr val="dk1"/>
                          </a:solidFill>
                          <a:latin typeface="Nanum Gothic Coding"/>
                          <a:ea typeface="Nanum Gothic Coding"/>
                          <a:cs typeface="Nanum Gothic Coding"/>
                          <a:sym typeface="Nanum Gothic Coding"/>
                        </a:rPr>
                        <a:t> </a:t>
                      </a:r>
                      <a:r>
                        <a:rPr lang="en-US" sz="1100" b="1" dirty="0" err="1" smtClean="0">
                          <a:solidFill>
                            <a:schemeClr val="dk1"/>
                          </a:solidFill>
                          <a:latin typeface="Nanum Gothic Coding"/>
                          <a:ea typeface="Nanum Gothic Coding"/>
                          <a:cs typeface="Nanum Gothic Coding"/>
                          <a:sym typeface="Nanum Gothic Coding"/>
                        </a:rPr>
                        <a:t>Socioeconómicos</a:t>
                      </a:r>
                      <a:r>
                        <a:rPr lang="en-US" sz="1100" b="1" dirty="0" smtClean="0">
                          <a:solidFill>
                            <a:schemeClr val="dk1"/>
                          </a:solidFill>
                          <a:latin typeface="Nanum Gothic Coding"/>
                          <a:ea typeface="Nanum Gothic Coding"/>
                          <a:cs typeface="Nanum Gothic Coding"/>
                          <a:sym typeface="Nanum Gothic Coding"/>
                        </a:rPr>
                        <a:t>:</a:t>
                      </a:r>
                    </a:p>
                    <a:p>
                      <a:pPr marL="0" lvl="0" indent="0" algn="l" rtl="0">
                        <a:spcBef>
                          <a:spcPts val="0"/>
                        </a:spcBef>
                        <a:spcAft>
                          <a:spcPts val="0"/>
                        </a:spcAft>
                        <a:buNone/>
                      </a:pPr>
                      <a:endParaRPr lang="en-US" sz="1100" b="1" dirty="0" smtClean="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s-ES" sz="800" dirty="0" smtClean="0">
                          <a:solidFill>
                            <a:schemeClr val="dk1"/>
                          </a:solidFill>
                          <a:latin typeface="Nanum Gothic Coding"/>
                          <a:ea typeface="Nanum Gothic Coding"/>
                          <a:cs typeface="Nanum Gothic Coding"/>
                          <a:sym typeface="Nanum Gothic Coding"/>
                        </a:rPr>
                        <a:t>Nivel socioeconómico medio-bajo a medio: Muchos estudiantes acceden a la educación superior a través de becas, créditos estatales o programas de financiamiento. Esto podría influir en su acceso a herramientas de IA (algunas son de pago).</a:t>
                      </a: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solidFill>
                      <a:prstDash val="dot"/>
                      <a:round/>
                      <a:headEnd type="none" w="sm" len="sm"/>
                      <a:tailEnd type="none" w="sm" len="sm"/>
                    </a:lnR>
                    <a:lnT w="19050" cap="flat" cmpd="sng">
                      <a:solidFill>
                        <a:schemeClr val="lt1"/>
                      </a:solidFill>
                      <a:prstDash val="dot"/>
                      <a:round/>
                      <a:headEnd type="none" w="sm" len="sm"/>
                      <a:tailEnd type="none" w="sm" len="sm"/>
                    </a:lnT>
                    <a:lnB w="19050" cap="flat" cmpd="sng">
                      <a:solidFill>
                        <a:schemeClr val="lt1"/>
                      </a:solidFill>
                      <a:prstDash val="dot"/>
                      <a:round/>
                      <a:headEnd type="none" w="sm" len="sm"/>
                      <a:tailEnd type="none" w="sm" len="sm"/>
                    </a:lnB>
                  </a:tcPr>
                </a:tc>
                <a:extLst>
                  <a:ext uri="{0D108BD9-81ED-4DB2-BD59-A6C34878D82A}">
                    <a16:rowId xmlns:a16="http://schemas.microsoft.com/office/drawing/2014/main" val="10004"/>
                  </a:ext>
                </a:extLst>
              </a:tr>
            </a:tbl>
          </a:graphicData>
        </a:graphic>
      </p:graphicFrame>
      <p:sp>
        <p:nvSpPr>
          <p:cNvPr id="190" name="Google Shape;190;p35"/>
          <p:cNvSpPr txBox="1"/>
          <p:nvPr/>
        </p:nvSpPr>
        <p:spPr>
          <a:xfrm>
            <a:off x="519944" y="633667"/>
            <a:ext cx="7704000" cy="330600"/>
          </a:xfrm>
          <a:prstGeom prst="rect">
            <a:avLst/>
          </a:prstGeom>
          <a:noFill/>
          <a:ln>
            <a:noFill/>
          </a:ln>
        </p:spPr>
        <p:txBody>
          <a:bodyPr spcFirstLastPara="1" wrap="square" lIns="91425" tIns="91425" rIns="0" bIns="91425" anchor="t" anchorCtr="0">
            <a:noAutofit/>
          </a:bodyPr>
          <a:lstStyle/>
          <a:p>
            <a:r>
              <a:rPr lang="es-MX" sz="1000" dirty="0">
                <a:solidFill>
                  <a:schemeClr val="dk1"/>
                </a:solidFill>
                <a:latin typeface="Nanum Gothic Coding"/>
                <a:ea typeface="Nanum Gothic Coding"/>
                <a:cs typeface="Nanum Gothic Coding"/>
              </a:rPr>
              <a:t>Objetivo: Analizar el impacto de la inteligencia </a:t>
            </a:r>
            <a:r>
              <a:rPr lang="es-MX" sz="1000" dirty="0" smtClean="0">
                <a:solidFill>
                  <a:schemeClr val="dk1"/>
                </a:solidFill>
                <a:latin typeface="Nanum Gothic Coding"/>
                <a:ea typeface="Nanum Gothic Coding"/>
                <a:cs typeface="Nanum Gothic Coding"/>
              </a:rPr>
              <a:t>artificial generadora de texto </a:t>
            </a:r>
            <a:r>
              <a:rPr lang="es-MX" sz="1000" dirty="0">
                <a:solidFill>
                  <a:schemeClr val="dk1"/>
                </a:solidFill>
                <a:latin typeface="Nanum Gothic Coding"/>
                <a:ea typeface="Nanum Gothic Coding"/>
                <a:cs typeface="Nanum Gothic Coding"/>
              </a:rPr>
              <a:t>en el desarrollo académico y profesional de los alumnos de Ingeniería en Informática de INACAP.</a:t>
            </a:r>
          </a:p>
          <a:p>
            <a:pPr marL="0" lvl="0" indent="0" algn="l" rtl="0">
              <a:spcBef>
                <a:spcPts val="0"/>
              </a:spcBef>
              <a:spcAft>
                <a:spcPts val="0"/>
              </a:spcAft>
              <a:buNone/>
            </a:pPr>
            <a:endParaRPr sz="1200" b="1" dirty="0">
              <a:solidFill>
                <a:schemeClr val="dk1"/>
              </a:solidFill>
              <a:latin typeface="Nanum Gothic Coding"/>
              <a:ea typeface="Nanum Gothic Coding"/>
              <a:cs typeface="Nanum Gothic Coding"/>
              <a:sym typeface="Nanum Gothic Coding"/>
            </a:endParaRPr>
          </a:p>
        </p:txBody>
      </p:sp>
      <p:sp>
        <p:nvSpPr>
          <p:cNvPr id="2" name="Rectángulo 1"/>
          <p:cNvSpPr/>
          <p:nvPr/>
        </p:nvSpPr>
        <p:spPr>
          <a:xfrm>
            <a:off x="3290921" y="1065265"/>
            <a:ext cx="5133079" cy="1395254"/>
          </a:xfrm>
          <a:prstGeom prst="rect">
            <a:avLst/>
          </a:prstGeom>
        </p:spPr>
        <p:txBody>
          <a:bodyPr wrap="square">
            <a:spAutoFit/>
          </a:bodyPr>
          <a:lstStyle/>
          <a:p>
            <a:pPr marL="344488" marR="0" lvl="0" indent="-338328" defTabSz="914400" eaLnBrk="1" fontAlgn="auto" latinLnBrk="0" hangingPunct="1">
              <a:lnSpc>
                <a:spcPct val="120000"/>
              </a:lnSpc>
              <a:spcBef>
                <a:spcPts val="500"/>
              </a:spcBef>
              <a:spcAft>
                <a:spcPts val="600"/>
              </a:spcAft>
              <a:buClr>
                <a:srgbClr val="F98657"/>
              </a:buClr>
              <a:buSzPct val="90000"/>
              <a:buFont typeface="+mj-lt"/>
              <a:buAutoNum type="arabicPeriod"/>
              <a:tabLst/>
              <a:defRPr/>
            </a:pPr>
            <a:r>
              <a:rPr kumimoji="0" lang="es-MX" sz="800" b="0" i="0" u="none" strike="noStrike" kern="1200" cap="none" spc="0" normalizeH="0" baseline="0" noProof="0" dirty="0" smtClean="0">
                <a:ln>
                  <a:noFill/>
                </a:ln>
                <a:solidFill>
                  <a:prstClr val="white"/>
                </a:solidFill>
                <a:effectLst/>
                <a:uLnTx/>
                <a:uFillTx/>
                <a:ea typeface="+mn-ea"/>
                <a:cs typeface="+mn-cs"/>
              </a:rPr>
              <a:t>Identificar las herramientas de IA más utilizadas por los alumnos.</a:t>
            </a:r>
          </a:p>
          <a:p>
            <a:pPr marL="344488" marR="0" lvl="0" indent="-338328" defTabSz="914400" eaLnBrk="1" fontAlgn="auto" latinLnBrk="0" hangingPunct="1">
              <a:lnSpc>
                <a:spcPct val="120000"/>
              </a:lnSpc>
              <a:spcBef>
                <a:spcPts val="500"/>
              </a:spcBef>
              <a:spcAft>
                <a:spcPts val="600"/>
              </a:spcAft>
              <a:buClr>
                <a:srgbClr val="F98657"/>
              </a:buClr>
              <a:buSzPct val="90000"/>
              <a:buFont typeface="+mj-lt"/>
              <a:buAutoNum type="arabicPeriod"/>
              <a:tabLst/>
              <a:defRPr/>
            </a:pPr>
            <a:r>
              <a:rPr kumimoji="0" lang="es-MX" sz="800" b="0" i="0" u="none" strike="noStrike" kern="1200" cap="none" spc="0" normalizeH="0" baseline="0" noProof="0" dirty="0" smtClean="0">
                <a:ln>
                  <a:noFill/>
                </a:ln>
                <a:solidFill>
                  <a:prstClr val="white"/>
                </a:solidFill>
                <a:effectLst/>
                <a:uLnTx/>
                <a:uFillTx/>
                <a:ea typeface="+mn-ea"/>
                <a:cs typeface="+mn-cs"/>
              </a:rPr>
              <a:t>Evaluar las percepciones de los alumnos sobre la IA en el mercado laboral.</a:t>
            </a:r>
          </a:p>
          <a:p>
            <a:pPr marL="344488" marR="0" lvl="0" indent="-338328" defTabSz="914400" eaLnBrk="1" fontAlgn="auto" latinLnBrk="0" hangingPunct="1">
              <a:lnSpc>
                <a:spcPct val="120000"/>
              </a:lnSpc>
              <a:spcBef>
                <a:spcPts val="500"/>
              </a:spcBef>
              <a:spcAft>
                <a:spcPts val="600"/>
              </a:spcAft>
              <a:buClr>
                <a:srgbClr val="F98657"/>
              </a:buClr>
              <a:buSzPct val="90000"/>
              <a:buFont typeface="+mj-lt"/>
              <a:buAutoNum type="arabicPeriod"/>
              <a:tabLst/>
              <a:defRPr/>
            </a:pPr>
            <a:r>
              <a:rPr kumimoji="0" lang="es-MX" sz="800" b="0" i="0" u="none" strike="noStrike" kern="1200" cap="none" spc="0" normalizeH="0" baseline="0" noProof="0" dirty="0" smtClean="0">
                <a:ln>
                  <a:noFill/>
                </a:ln>
                <a:solidFill>
                  <a:prstClr val="white"/>
                </a:solidFill>
                <a:effectLst/>
                <a:uLnTx/>
                <a:uFillTx/>
                <a:ea typeface="+mn-ea"/>
                <a:cs typeface="+mn-cs"/>
              </a:rPr>
              <a:t>Analizar cómo la IA influye en sus métodos de aprendizaje.</a:t>
            </a:r>
          </a:p>
          <a:p>
            <a:pPr marL="344488" marR="0" lvl="0" indent="-338328" defTabSz="914400" eaLnBrk="1" fontAlgn="auto" latinLnBrk="0" hangingPunct="1">
              <a:lnSpc>
                <a:spcPct val="120000"/>
              </a:lnSpc>
              <a:spcBef>
                <a:spcPts val="500"/>
              </a:spcBef>
              <a:spcAft>
                <a:spcPts val="600"/>
              </a:spcAft>
              <a:buClr>
                <a:srgbClr val="F98657"/>
              </a:buClr>
              <a:buSzPct val="90000"/>
              <a:buFont typeface="+mj-lt"/>
              <a:buAutoNum type="arabicPeriod"/>
              <a:tabLst/>
              <a:defRPr/>
            </a:pPr>
            <a:r>
              <a:rPr kumimoji="0" lang="es-MX" sz="800" b="0" i="0" u="none" strike="noStrike" kern="1200" cap="none" spc="0" normalizeH="0" baseline="0" noProof="0" dirty="0" smtClean="0">
                <a:ln>
                  <a:noFill/>
                </a:ln>
                <a:solidFill>
                  <a:prstClr val="white"/>
                </a:solidFill>
                <a:effectLst/>
                <a:uLnTx/>
                <a:uFillTx/>
                <a:ea typeface="+mn-ea"/>
                <a:cs typeface="+mn-cs"/>
              </a:rPr>
              <a:t>Evaluar el uso de la IA en los trabajos académicos.</a:t>
            </a:r>
          </a:p>
          <a:p>
            <a:pPr marL="344488" marR="0" lvl="0" indent="-338328" defTabSz="914400" eaLnBrk="1" fontAlgn="auto" latinLnBrk="0" hangingPunct="1">
              <a:lnSpc>
                <a:spcPct val="120000"/>
              </a:lnSpc>
              <a:spcBef>
                <a:spcPts val="500"/>
              </a:spcBef>
              <a:spcAft>
                <a:spcPts val="600"/>
              </a:spcAft>
              <a:buClr>
                <a:srgbClr val="F98657"/>
              </a:buClr>
              <a:buSzPct val="90000"/>
              <a:buFont typeface="+mj-lt"/>
              <a:buAutoNum type="arabicPeriod"/>
              <a:tabLst/>
              <a:defRPr/>
            </a:pPr>
            <a:r>
              <a:rPr kumimoji="0" lang="es-MX" sz="800" b="0" i="0" u="none" strike="noStrike" kern="1200" cap="none" spc="0" normalizeH="0" baseline="0" noProof="0" dirty="0" smtClean="0">
                <a:ln>
                  <a:noFill/>
                </a:ln>
                <a:solidFill>
                  <a:prstClr val="white"/>
                </a:solidFill>
                <a:effectLst/>
                <a:uLnTx/>
                <a:uFillTx/>
                <a:ea typeface="+mn-ea"/>
                <a:cs typeface="+mn-cs"/>
              </a:rPr>
              <a:t>Analizar el porcentaje de uso de la IA para trabajos académicos.</a:t>
            </a:r>
            <a:endParaRPr kumimoji="0" lang="es-MX" sz="800" b="0" i="0" u="none" strike="noStrike" kern="1200" cap="none" spc="0" normalizeH="0" baseline="0" noProof="0" dirty="0">
              <a:ln>
                <a:noFill/>
              </a:ln>
              <a:solidFill>
                <a:prstClr val="white"/>
              </a:solidFill>
              <a:effectLst/>
              <a:uLnTx/>
              <a:uFillTx/>
              <a:ea typeface="+mn-ea"/>
              <a:cs typeface="+mn-cs"/>
            </a:endParaRPr>
          </a:p>
        </p:txBody>
      </p:sp>
      <p:sp>
        <p:nvSpPr>
          <p:cNvPr id="3" name="CuadroTexto 2"/>
          <p:cNvSpPr txBox="1"/>
          <p:nvPr/>
        </p:nvSpPr>
        <p:spPr>
          <a:xfrm>
            <a:off x="521217" y="1519471"/>
            <a:ext cx="3754852" cy="400110"/>
          </a:xfrm>
          <a:prstGeom prst="rect">
            <a:avLst/>
          </a:prstGeom>
          <a:noFill/>
        </p:spPr>
        <p:txBody>
          <a:bodyPr wrap="square" rtlCol="0">
            <a:spAutoFit/>
          </a:bodyPr>
          <a:lstStyle/>
          <a:p>
            <a:r>
              <a:rPr lang="es-ES" sz="2000" dirty="0" smtClean="0">
                <a:solidFill>
                  <a:schemeClr val="dk1"/>
                </a:solidFill>
                <a:latin typeface="Nanum Gothic Coding"/>
                <a:ea typeface="Nanum Gothic Coding"/>
                <a:cs typeface="Nanum Gothic Coding"/>
              </a:rPr>
              <a:t>Objetivos específicos:</a:t>
            </a:r>
            <a:endParaRPr lang="en-US" sz="2000" dirty="0">
              <a:solidFill>
                <a:schemeClr val="dk1"/>
              </a:solidFill>
              <a:latin typeface="Nanum Gothic Coding"/>
              <a:ea typeface="Nanum Gothic Coding"/>
              <a:cs typeface="Nanum Gothic Coding"/>
            </a:endParaRPr>
          </a:p>
        </p:txBody>
      </p:sp>
      <p:sp>
        <p:nvSpPr>
          <p:cNvPr id="10" name="CuadroTexto 9"/>
          <p:cNvSpPr txBox="1"/>
          <p:nvPr/>
        </p:nvSpPr>
        <p:spPr>
          <a:xfrm rot="16200000">
            <a:off x="-1157426" y="2742636"/>
            <a:ext cx="3754852" cy="400110"/>
          </a:xfrm>
          <a:prstGeom prst="rect">
            <a:avLst/>
          </a:prstGeom>
          <a:noFill/>
        </p:spPr>
        <p:txBody>
          <a:bodyPr wrap="square" rtlCol="0">
            <a:spAutoFit/>
          </a:bodyPr>
          <a:lstStyle/>
          <a:p>
            <a:r>
              <a:rPr lang="es-ES" sz="2000" dirty="0" smtClean="0">
                <a:solidFill>
                  <a:schemeClr val="dk1"/>
                </a:solidFill>
                <a:latin typeface="Nanum Gothic Coding"/>
                <a:ea typeface="Nanum Gothic Coding"/>
                <a:cs typeface="Nanum Gothic Coding"/>
              </a:rPr>
              <a:t>Publico Objetivo</a:t>
            </a:r>
            <a:endParaRPr lang="en-US" sz="2000" dirty="0">
              <a:solidFill>
                <a:schemeClr val="dk1"/>
              </a:solidFill>
              <a:latin typeface="Nanum Gothic Coding"/>
              <a:ea typeface="Nanum Gothic Coding"/>
              <a:cs typeface="Nanum Gothic Coding"/>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title"/>
          </p:nvPr>
        </p:nvSpPr>
        <p:spPr>
          <a:xfrm>
            <a:off x="720000" y="445025"/>
            <a:ext cx="4832661" cy="1183200"/>
          </a:xfrm>
          <a:prstGeom prst="rect">
            <a:avLst/>
          </a:prstGeom>
        </p:spPr>
        <p:txBody>
          <a:bodyPr spcFirstLastPara="1" wrap="square" lIns="91425" tIns="91425" rIns="91425" bIns="91425" anchor="t" anchorCtr="0">
            <a:noAutofit/>
          </a:bodyPr>
          <a:lstStyle/>
          <a:p>
            <a:pPr lvl="0"/>
            <a:r>
              <a:rPr lang="en-US" dirty="0" err="1"/>
              <a:t>Indagación</a:t>
            </a:r>
            <a:r>
              <a:rPr lang="en-US" dirty="0"/>
              <a:t> </a:t>
            </a:r>
            <a:r>
              <a:rPr lang="en-US" dirty="0" err="1"/>
              <a:t>bibliográfica</a:t>
            </a:r>
            <a:endParaRPr dirty="0"/>
          </a:p>
        </p:txBody>
      </p:sp>
      <p:sp>
        <p:nvSpPr>
          <p:cNvPr id="241" name="Google Shape;241;p39"/>
          <p:cNvSpPr txBox="1">
            <a:spLocks noGrp="1"/>
          </p:cNvSpPr>
          <p:nvPr>
            <p:ph type="body" idx="1"/>
          </p:nvPr>
        </p:nvSpPr>
        <p:spPr>
          <a:xfrm>
            <a:off x="720000" y="2674605"/>
            <a:ext cx="5110958" cy="2940900"/>
          </a:xfrm>
          <a:prstGeom prst="rect">
            <a:avLst/>
          </a:prstGeom>
        </p:spPr>
        <p:txBody>
          <a:bodyPr spcFirstLastPara="1" wrap="square" lIns="91425" tIns="91425" rIns="91425" bIns="91425" anchor="t" anchorCtr="0">
            <a:noAutofit/>
          </a:bodyPr>
          <a:lstStyle/>
          <a:p>
            <a:r>
              <a:rPr lang="es-CL" dirty="0" smtClean="0"/>
              <a:t>Contexto/Justificación:</a:t>
            </a:r>
            <a:endParaRPr lang="es-CL" dirty="0"/>
          </a:p>
          <a:p>
            <a:pPr marL="139700" indent="0">
              <a:buNone/>
            </a:pPr>
            <a:endParaRPr lang="es-CL" dirty="0"/>
          </a:p>
          <a:p>
            <a:pPr marL="139700" indent="0">
              <a:buNone/>
            </a:pPr>
            <a:r>
              <a:rPr lang="es-MX" dirty="0"/>
              <a:t>"Con el crecimiento acelerado de la IA en diversas industrias, es fundamental comprender cómo esta tecnología está moldeando la formación académica y las perspectivas laborales de los futuros ingenieros en informática</a:t>
            </a:r>
            <a:r>
              <a:rPr lang="es-MX" dirty="0" smtClean="0"/>
              <a:t>.“(Biblioteca del congreso,21 de septiembre 2023).</a:t>
            </a:r>
            <a:endParaRPr lang="es-CL" dirty="0"/>
          </a:p>
          <a:p>
            <a:pPr marL="139700" indent="0">
              <a:buNone/>
            </a:pPr>
            <a:endParaRPr lang="es-CL" dirty="0"/>
          </a:p>
        </p:txBody>
      </p:sp>
      <p:pic>
        <p:nvPicPr>
          <p:cNvPr id="242" name="Google Shape;242;p39"/>
          <p:cNvPicPr preferRelativeResize="0"/>
          <p:nvPr/>
        </p:nvPicPr>
        <p:blipFill rotWithShape="1">
          <a:blip r:embed="rId3">
            <a:alphaModFix/>
          </a:blip>
          <a:srcRect l="53294" t="13158" r="11837" b="13165"/>
          <a:stretch/>
        </p:blipFill>
        <p:spPr>
          <a:xfrm>
            <a:off x="6877879" y="2456184"/>
            <a:ext cx="2332382" cy="2857938"/>
          </a:xfrm>
          <a:prstGeom prst="rect">
            <a:avLst/>
          </a:prstGeom>
          <a:noFill/>
          <a:ln>
            <a:noFill/>
          </a:ln>
        </p:spPr>
      </p:pic>
      <p:sp>
        <p:nvSpPr>
          <p:cNvPr id="5" name="Google Shape;241;p39"/>
          <p:cNvSpPr txBox="1">
            <a:spLocks/>
          </p:cNvSpPr>
          <p:nvPr/>
        </p:nvSpPr>
        <p:spPr>
          <a:xfrm>
            <a:off x="720000" y="4492486"/>
            <a:ext cx="5110958" cy="451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1pPr>
            <a:lvl2pPr marL="914400" marR="0" lvl="1"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2pPr>
            <a:lvl3pPr marL="1371600" marR="0" lvl="2"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3pPr>
            <a:lvl4pPr marL="1828800" marR="0" lvl="3"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4pPr>
            <a:lvl5pPr marL="2286000" marR="0" lvl="4"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5pPr>
            <a:lvl6pPr marL="2743200" marR="0" lvl="5"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6pPr>
            <a:lvl7pPr marL="3200400" marR="0" lvl="6"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7pPr>
            <a:lvl8pPr marL="3657600" marR="0" lvl="7"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8pPr>
            <a:lvl9pPr marL="4114800" marR="0" lvl="8"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9pPr>
          </a:lstStyle>
          <a:p>
            <a:pPr marL="139700" indent="0">
              <a:buFont typeface="Nanum Gothic Coding"/>
              <a:buNone/>
            </a:pPr>
            <a:endParaRPr lang="es-CL" dirty="0"/>
          </a:p>
        </p:txBody>
      </p:sp>
      <p:sp>
        <p:nvSpPr>
          <p:cNvPr id="6" name="Google Shape;241;p39"/>
          <p:cNvSpPr txBox="1">
            <a:spLocks/>
          </p:cNvSpPr>
          <p:nvPr/>
        </p:nvSpPr>
        <p:spPr>
          <a:xfrm>
            <a:off x="249665" y="1021432"/>
            <a:ext cx="7583603" cy="1653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1pPr>
            <a:lvl2pPr marL="914400" marR="0" lvl="1"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2pPr>
            <a:lvl3pPr marL="1371600" marR="0" lvl="2"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3pPr>
            <a:lvl4pPr marL="1828800" marR="0" lvl="3"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4pPr>
            <a:lvl5pPr marL="2286000" marR="0" lvl="4"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5pPr>
            <a:lvl6pPr marL="2743200" marR="0" lvl="5"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6pPr>
            <a:lvl7pPr marL="3200400" marR="0" lvl="6"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7pPr>
            <a:lvl8pPr marL="3657600" marR="0" lvl="7"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8pPr>
            <a:lvl9pPr marL="4114800" marR="0" lvl="8" indent="-317500" algn="l" rtl="0">
              <a:lnSpc>
                <a:spcPct val="100000"/>
              </a:lnSpc>
              <a:spcBef>
                <a:spcPts val="0"/>
              </a:spcBef>
              <a:spcAft>
                <a:spcPts val="0"/>
              </a:spcAft>
              <a:buClr>
                <a:schemeClr val="dk1"/>
              </a:buClr>
              <a:buSzPts val="1400"/>
              <a:buFont typeface="Nanum Gothic Coding"/>
              <a:buChar char="■"/>
              <a:defRPr sz="1400" b="0" i="0" u="none" strike="noStrike" cap="none">
                <a:solidFill>
                  <a:schemeClr val="dk1"/>
                </a:solidFill>
                <a:latin typeface="Nanum Gothic Coding"/>
                <a:ea typeface="Nanum Gothic Coding"/>
                <a:cs typeface="Nanum Gothic Coding"/>
                <a:sym typeface="Nanum Gothic Coding"/>
              </a:defRPr>
            </a:lvl9pPr>
          </a:lstStyle>
          <a:p>
            <a:pPr marL="139700" indent="0">
              <a:buNone/>
            </a:pPr>
            <a:r>
              <a:rPr lang="es-ES" sz="900" dirty="0"/>
              <a:t>La Inteligencia Artificial (IA) es una disciplina que ha crecido significativamente en las últimas décadas, transformando diversas áreas, incluyendo la educación y las carreras tecnológicas como la Ingeniería en Informática. Con la integración de herramientas basadas en IA en el ámbito académico, los estudiantes tienen la oportunidad de interactuar con nuevas tecnologías que pueden potenciar su aprendizaje y cambiar la forma en que abordan sus estudios y futuros trabajos profesionales</a:t>
            </a:r>
            <a:r>
              <a:rPr lang="es-ES" sz="900" dirty="0" smtClean="0"/>
              <a:t>.</a:t>
            </a:r>
            <a:endParaRPr lang="es-ES" sz="900" dirty="0"/>
          </a:p>
          <a:p>
            <a:pPr marL="139700" indent="0">
              <a:buNone/>
            </a:pPr>
            <a:r>
              <a:rPr lang="es-ES" sz="900" dirty="0"/>
              <a:t>En este contexto, es fundamental explorar cómo los estudiantes de la carrera de Ingeniería en Informática de INACAP perciben el impacto de la IA en su formación. ¿De qué manera las herramientas de IA, como los asistentes de programación, los generadores de texto, o las plataformas educativas personalizadas, están influyendo en sus métodos de estudio? ¿Qué tan preparados se sienten los estudiantes para enfrentar un futuro profesional donde la IA desempeñe un rol clave?</a:t>
            </a:r>
          </a:p>
          <a:p>
            <a:pPr marL="139700" indent="0">
              <a:buNone/>
            </a:pPr>
            <a:r>
              <a:rPr lang="es-ES" sz="900" dirty="0"/>
              <a:t>Este estudio busca comprender cómo la adopción de la IA está siendo vivida por los estudiantes, y cómo las herramientas tecnológicas pueden ayudar a mejorar la experiencia educativa y prepararlos mejor para los desafíos del futuro laboral.</a:t>
            </a:r>
            <a:endParaRPr lang="es-CL"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6"/>
        <p:cNvGrpSpPr/>
        <p:nvPr/>
      </p:nvGrpSpPr>
      <p:grpSpPr>
        <a:xfrm>
          <a:off x="0" y="0"/>
          <a:ext cx="0" cy="0"/>
          <a:chOff x="0" y="0"/>
          <a:chExt cx="0" cy="0"/>
        </a:xfrm>
      </p:grpSpPr>
      <p:sp>
        <p:nvSpPr>
          <p:cNvPr id="407" name="Google Shape;407;p49"/>
          <p:cNvSpPr txBox="1">
            <a:spLocks noGrp="1"/>
          </p:cNvSpPr>
          <p:nvPr>
            <p:ph type="title"/>
          </p:nvPr>
        </p:nvSpPr>
        <p:spPr>
          <a:xfrm>
            <a:off x="806385" y="119516"/>
            <a:ext cx="7297565" cy="5894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smtClean="0"/>
              <a:t>Tipo de muestreo seleccionado</a:t>
            </a:r>
            <a:endParaRPr dirty="0"/>
          </a:p>
        </p:txBody>
      </p:sp>
      <p:sp>
        <p:nvSpPr>
          <p:cNvPr id="408" name="Google Shape;408;p49"/>
          <p:cNvSpPr/>
          <p:nvPr/>
        </p:nvSpPr>
        <p:spPr>
          <a:xfrm>
            <a:off x="538200" y="5160925"/>
            <a:ext cx="6954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ángulo 1"/>
          <p:cNvSpPr/>
          <p:nvPr/>
        </p:nvSpPr>
        <p:spPr>
          <a:xfrm>
            <a:off x="3288977" y="708991"/>
            <a:ext cx="2332383" cy="400110"/>
          </a:xfrm>
          <a:prstGeom prst="rect">
            <a:avLst/>
          </a:prstGeom>
        </p:spPr>
        <p:txBody>
          <a:bodyPr wrap="square">
            <a:spAutoFit/>
          </a:bodyPr>
          <a:lstStyle/>
          <a:p>
            <a:r>
              <a:rPr lang="en-US" sz="2000" dirty="0" err="1">
                <a:solidFill>
                  <a:schemeClr val="dk1"/>
                </a:solidFill>
                <a:latin typeface="Teko Medium"/>
                <a:ea typeface="Teko Medium"/>
                <a:cs typeface="Teko Medium"/>
                <a:sym typeface="Teko Medium"/>
              </a:rPr>
              <a:t>Estratificado</a:t>
            </a:r>
            <a:r>
              <a:rPr lang="en-US" sz="2000" dirty="0">
                <a:solidFill>
                  <a:schemeClr val="dk1"/>
                </a:solidFill>
                <a:latin typeface="Teko Medium"/>
                <a:ea typeface="Teko Medium"/>
                <a:cs typeface="Teko Medium"/>
                <a:sym typeface="Teko Medium"/>
              </a:rPr>
              <a:t> </a:t>
            </a:r>
            <a:r>
              <a:rPr lang="en-US" sz="2000" dirty="0" err="1">
                <a:solidFill>
                  <a:schemeClr val="dk1"/>
                </a:solidFill>
                <a:latin typeface="Teko Medium"/>
                <a:ea typeface="Teko Medium"/>
                <a:cs typeface="Teko Medium"/>
                <a:sym typeface="Teko Medium"/>
              </a:rPr>
              <a:t>proporcional</a:t>
            </a:r>
            <a:endParaRPr lang="en-US" sz="2000" dirty="0">
              <a:solidFill>
                <a:schemeClr val="dk1"/>
              </a:solidFill>
              <a:latin typeface="Teko Medium"/>
              <a:ea typeface="Teko Medium"/>
              <a:cs typeface="Teko Medium"/>
              <a:sym typeface="Tek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smtClean="0"/>
              <a:t>Links de encuesta</a:t>
            </a:r>
            <a:endParaRPr dirty="0"/>
          </a:p>
        </p:txBody>
      </p:sp>
      <p:sp>
        <p:nvSpPr>
          <p:cNvPr id="249" name="Google Shape;249;p40"/>
          <p:cNvSpPr txBox="1">
            <a:spLocks noGrp="1"/>
          </p:cNvSpPr>
          <p:nvPr>
            <p:ph type="subTitle" idx="1"/>
          </p:nvPr>
        </p:nvSpPr>
        <p:spPr>
          <a:xfrm>
            <a:off x="1539744" y="2557669"/>
            <a:ext cx="2336400" cy="56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smtClean="0"/>
              <a:t>Link de encuesta</a:t>
            </a:r>
            <a:endParaRPr dirty="0"/>
          </a:p>
        </p:txBody>
      </p:sp>
      <p:sp>
        <p:nvSpPr>
          <p:cNvPr id="250" name="Google Shape;250;p40"/>
          <p:cNvSpPr txBox="1">
            <a:spLocks noGrp="1"/>
          </p:cNvSpPr>
          <p:nvPr>
            <p:ph type="subTitle" idx="2"/>
          </p:nvPr>
        </p:nvSpPr>
        <p:spPr>
          <a:xfrm>
            <a:off x="1539744" y="3417730"/>
            <a:ext cx="2336400" cy="11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smtClean="0"/>
              <a:t>link</a:t>
            </a:r>
            <a:endParaRPr dirty="0"/>
          </a:p>
        </p:txBody>
      </p:sp>
      <p:sp>
        <p:nvSpPr>
          <p:cNvPr id="251" name="Google Shape;251;p40"/>
          <p:cNvSpPr txBox="1">
            <a:spLocks noGrp="1"/>
          </p:cNvSpPr>
          <p:nvPr>
            <p:ph type="subTitle" idx="3"/>
          </p:nvPr>
        </p:nvSpPr>
        <p:spPr>
          <a:xfrm>
            <a:off x="4695887" y="3417730"/>
            <a:ext cx="2336400" cy="11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smtClean="0"/>
              <a:t>link</a:t>
            </a:r>
            <a:endParaRPr dirty="0"/>
          </a:p>
        </p:txBody>
      </p:sp>
      <p:sp>
        <p:nvSpPr>
          <p:cNvPr id="253" name="Google Shape;253;p40"/>
          <p:cNvSpPr txBox="1">
            <a:spLocks noGrp="1"/>
          </p:cNvSpPr>
          <p:nvPr>
            <p:ph type="subTitle" idx="5"/>
          </p:nvPr>
        </p:nvSpPr>
        <p:spPr>
          <a:xfrm>
            <a:off x="4695887" y="2557669"/>
            <a:ext cx="2336400" cy="56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smtClean="0"/>
              <a:t>Link de colaborador</a:t>
            </a:r>
            <a:endParaRPr dirty="0"/>
          </a:p>
        </p:txBody>
      </p:sp>
      <p:sp>
        <p:nvSpPr>
          <p:cNvPr id="254" name="Google Shape;254;p40"/>
          <p:cNvSpPr/>
          <p:nvPr/>
        </p:nvSpPr>
        <p:spPr>
          <a:xfrm>
            <a:off x="2015400" y="1119808"/>
            <a:ext cx="1388400" cy="1437861"/>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5169887" y="1119808"/>
            <a:ext cx="1388400" cy="1437861"/>
          </a:xfrm>
          <a:prstGeom prst="rect">
            <a:avLst/>
          </a:prstGeom>
          <a:solidFill>
            <a:schemeClr val="lt1"/>
          </a:solidFill>
          <a:ln>
            <a:noFill/>
          </a:ln>
          <a:effectLst>
            <a:outerShdw blurRad="57150" dist="381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1583112" y="61408"/>
            <a:ext cx="40806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smtClean="0"/>
              <a:t>bibliografía</a:t>
            </a:r>
            <a:endParaRPr dirty="0"/>
          </a:p>
        </p:txBody>
      </p:sp>
      <p:pic>
        <p:nvPicPr>
          <p:cNvPr id="402" name="Google Shape;402;p48"/>
          <p:cNvPicPr preferRelativeResize="0"/>
          <p:nvPr/>
        </p:nvPicPr>
        <p:blipFill rotWithShape="1">
          <a:blip r:embed="rId3">
            <a:alphaModFix/>
          </a:blip>
          <a:srcRect l="12843" r="36229" b="14266"/>
          <a:stretch/>
        </p:blipFill>
        <p:spPr>
          <a:xfrm>
            <a:off x="4572000" y="233346"/>
            <a:ext cx="5109874" cy="4838954"/>
          </a:xfrm>
          <a:prstGeom prst="rect">
            <a:avLst/>
          </a:prstGeom>
          <a:noFill/>
          <a:ln>
            <a:noFill/>
          </a:ln>
        </p:spPr>
      </p:pic>
    </p:spTree>
  </p:cSld>
  <p:clrMapOvr>
    <a:masterClrMapping/>
  </p:clrMapOvr>
</p:sld>
</file>

<file path=ppt/theme/theme1.xml><?xml version="1.0" encoding="utf-8"?>
<a:theme xmlns:a="http://schemas.openxmlformats.org/drawingml/2006/main"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610</Words>
  <Application>Microsoft Office PowerPoint</Application>
  <PresentationFormat>Presentación en pantalla (16:9)</PresentationFormat>
  <Paragraphs>37</Paragraphs>
  <Slides>6</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vt:i4>
      </vt:variant>
    </vt:vector>
  </HeadingPairs>
  <TitlesOfParts>
    <vt:vector size="11" baseType="lpstr">
      <vt:lpstr>Nanum Gothic Coding</vt:lpstr>
      <vt:lpstr>Arial</vt:lpstr>
      <vt:lpstr>Teko Medium</vt:lpstr>
      <vt:lpstr>Bebas Neue</vt:lpstr>
      <vt:lpstr>Indian AI Tech Project Proposal by Slidesgo</vt:lpstr>
      <vt:lpstr> Profesor(a): Cecilia Valencia Godoy Fecha: 23/11/24 Sección: (D-IEI-N6-P1-C1) Carrera: Ingeniería en Informática    </vt:lpstr>
      <vt:lpstr>Pregunta central: ¿Cómo afecta el uso de herramientas de IA en su rendimiento académico? </vt:lpstr>
      <vt:lpstr>Indagación bibliográfica</vt:lpstr>
      <vt:lpstr>Tipo de muestreo seleccionado</vt:lpstr>
      <vt:lpstr>Links de encuesta</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Integrantes: Sergio Cordero – Sebastián Sandoval – Pablo Espinoza Profesor(a): Cecilia Valencia Godoy Fecha: 23/11/24 Sección: (D-IEI-N6-P1-C1) Carrera: Ingeniería en Informática</dc:title>
  <dc:creator>Alumnos Santiago Centro</dc:creator>
  <cp:lastModifiedBy>Alumnos Santiago Centro</cp:lastModifiedBy>
  <cp:revision>8</cp:revision>
  <dcterms:modified xsi:type="dcterms:W3CDTF">2024-11-20T18:23:51Z</dcterms:modified>
</cp:coreProperties>
</file>